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notesMasterIdLst>
    <p:notesMasterId r:id="rId25"/>
  </p:notesMasterIdLst>
  <p:handoutMasterIdLst>
    <p:handoutMasterId r:id="rId26"/>
  </p:handoutMasterIdLst>
  <p:sldIdLst>
    <p:sldId id="257" r:id="rId2"/>
    <p:sldId id="258" r:id="rId3"/>
    <p:sldId id="7285" r:id="rId4"/>
    <p:sldId id="7287" r:id="rId5"/>
    <p:sldId id="7277" r:id="rId6"/>
    <p:sldId id="7293" r:id="rId7"/>
    <p:sldId id="7289" r:id="rId8"/>
    <p:sldId id="7291" r:id="rId9"/>
    <p:sldId id="7296" r:id="rId10"/>
    <p:sldId id="7297" r:id="rId11"/>
    <p:sldId id="7298" r:id="rId12"/>
    <p:sldId id="7299" r:id="rId13"/>
    <p:sldId id="7300" r:id="rId14"/>
    <p:sldId id="7301" r:id="rId15"/>
    <p:sldId id="7302" r:id="rId16"/>
    <p:sldId id="7303" r:id="rId17"/>
    <p:sldId id="7304" r:id="rId18"/>
    <p:sldId id="7305" r:id="rId19"/>
    <p:sldId id="7306" r:id="rId20"/>
    <p:sldId id="7308" r:id="rId21"/>
    <p:sldId id="7309" r:id="rId22"/>
    <p:sldId id="7310" r:id="rId23"/>
    <p:sldId id="7311" r:id="rId24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7"/>
    <p:restoredTop sz="94663"/>
  </p:normalViewPr>
  <p:slideViewPr>
    <p:cSldViewPr>
      <p:cViewPr varScale="1">
        <p:scale>
          <a:sx n="81" d="100"/>
          <a:sy n="81" d="100"/>
        </p:scale>
        <p:origin x="720" y="6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977B96C-CE7C-C74A-AE14-3F2190FFA51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651FCA-70BA-F040-BA11-BA39E8FC4EA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7A6E52D1-DF54-AC46-9EBE-5184598F7182}" type="datetimeFigureOut">
              <a:rPr lang="en-US"/>
              <a:pPr>
                <a:defRPr/>
              </a:pPr>
              <a:t>3/13/2023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72250A-383B-144E-A0A3-6B053A0A6BB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CFFD7-2344-784C-AA10-E92EDB8D7DF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9DFD4A2D-8AAF-3E41-9063-3AEA79C3D8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8DF7826-79E4-BD47-8A5B-0B6C0FEC1F0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0ABE0E-5D83-A846-8E47-6250F52DAF9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292521EF-5440-3740-8E2B-9FFC15D97855}" type="datetimeFigureOut">
              <a:rPr lang="en-US"/>
              <a:pPr>
                <a:defRPr/>
              </a:pPr>
              <a:t>3/13/2023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604826EF-567E-2C4C-A6EC-FC8F55A7C85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199D8D1B-F067-0C47-AD4F-F56BDE3EC5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E2DFE6-2DA1-4E47-B704-F87D252B474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E98761-DBCB-634D-B88E-EDF1DC35D9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F72304CE-C353-9A4C-976D-F24E74C471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g1019ba8f8bc_0_2138:notes"/>
          <p:cNvSpPr txBox="1">
            <a:spLocks noGrp="1"/>
          </p:cNvSpPr>
          <p:nvPr>
            <p:ph type="body" idx="1"/>
          </p:nvPr>
        </p:nvSpPr>
        <p:spPr>
          <a:xfrm>
            <a:off x="686421" y="4400238"/>
            <a:ext cx="5485200" cy="360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g1019ba8f8bc_0_2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181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0701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4307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9355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359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g1019ba8f8bc_0_236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53" name="Google Shape;553;g1019ba8f8bc_0_23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1951" y="1143000"/>
            <a:ext cx="5454000" cy="3085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9272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3390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7700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8730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4576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1256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349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166B81A-2C0D-D147-8A6C-5BB50D176AB1}"/>
              </a:ext>
            </a:extLst>
          </p:cNvPr>
          <p:cNvSpPr/>
          <p:nvPr userDrawn="1"/>
        </p:nvSpPr>
        <p:spPr>
          <a:xfrm>
            <a:off x="0" y="0"/>
            <a:ext cx="12192000" cy="3810000"/>
          </a:xfrm>
          <a:prstGeom prst="rect">
            <a:avLst/>
          </a:prstGeom>
          <a:solidFill>
            <a:srgbClr val="0C4D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511351-5293-F54A-8775-F60334A30429}"/>
              </a:ext>
            </a:extLst>
          </p:cNvPr>
          <p:cNvSpPr/>
          <p:nvPr userDrawn="1"/>
        </p:nvSpPr>
        <p:spPr>
          <a:xfrm>
            <a:off x="0" y="5432425"/>
            <a:ext cx="12192000" cy="3587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2"/>
            <a:ext cx="9144000" cy="2459037"/>
          </a:xfr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3947" y="4094161"/>
            <a:ext cx="9144000" cy="65246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7B50D5C-E354-764C-8C99-62DCC5B1274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3309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>
  <p:cSld name="Title and Content 1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890326" y="1825625"/>
            <a:ext cx="105549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189" lvl="0" indent="-34771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76"/>
              <a:buChar char="•"/>
              <a:defRPr>
                <a:solidFill>
                  <a:schemeClr val="dk1"/>
                </a:solidFill>
              </a:defRPr>
            </a:lvl1pPr>
            <a:lvl2pPr marL="914377" lvl="1" indent="-330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8"/>
              <a:buChar char="•"/>
              <a:defRPr>
                <a:solidFill>
                  <a:schemeClr val="dk1"/>
                </a:solidFill>
              </a:defRPr>
            </a:lvl2pPr>
            <a:lvl3pPr marL="1371566" lvl="2" indent="-31368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40"/>
              <a:buChar char="•"/>
              <a:defRPr>
                <a:solidFill>
                  <a:schemeClr val="dk1"/>
                </a:solidFill>
              </a:defRPr>
            </a:lvl3pPr>
            <a:lvl4pPr marL="1828754" lvl="3" indent="-30517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6"/>
              <a:buChar char="•"/>
              <a:defRPr>
                <a:solidFill>
                  <a:schemeClr val="dk1"/>
                </a:solidFill>
              </a:defRPr>
            </a:lvl4pPr>
            <a:lvl5pPr marL="2285943" lvl="4" indent="-30517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6"/>
              <a:buChar char="•"/>
              <a:defRPr>
                <a:solidFill>
                  <a:schemeClr val="dk1"/>
                </a:solidFill>
              </a:defRPr>
            </a:lvl5pPr>
            <a:lvl6pPr marL="2743131" lvl="5" indent="-34289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Google Shape;25;p4"/>
          <p:cNvSpPr/>
          <p:nvPr/>
        </p:nvSpPr>
        <p:spPr>
          <a:xfrm>
            <a:off x="-82825" y="-66251"/>
            <a:ext cx="12440400" cy="1500000"/>
          </a:xfrm>
          <a:prstGeom prst="rect">
            <a:avLst/>
          </a:prstGeom>
          <a:gradFill>
            <a:gsLst>
              <a:gs pos="0">
                <a:srgbClr val="174580"/>
              </a:gs>
              <a:gs pos="100000">
                <a:schemeClr val="accent4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</p:txBody>
      </p:sp>
      <p:cxnSp>
        <p:nvCxnSpPr>
          <p:cNvPr id="26" name="Google Shape;26;p4"/>
          <p:cNvCxnSpPr/>
          <p:nvPr/>
        </p:nvCxnSpPr>
        <p:spPr>
          <a:xfrm flipH="1">
            <a:off x="-182251" y="-314750"/>
            <a:ext cx="679200" cy="2103900"/>
          </a:xfrm>
          <a:prstGeom prst="straightConnector1">
            <a:avLst/>
          </a:prstGeom>
          <a:noFill/>
          <a:ln w="762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818551" y="150551"/>
            <a:ext cx="10554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pic>
        <p:nvPicPr>
          <p:cNvPr id="28" name="Google Shape;28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616826" y="601477"/>
            <a:ext cx="2664551" cy="874775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4"/>
          <p:cNvSpPr/>
          <p:nvPr/>
        </p:nvSpPr>
        <p:spPr>
          <a:xfrm>
            <a:off x="-461675" y="6329376"/>
            <a:ext cx="2203400" cy="3146325"/>
          </a:xfrm>
          <a:prstGeom prst="flowChartInputOutpu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</p:txBody>
      </p:sp>
      <p:sp>
        <p:nvSpPr>
          <p:cNvPr id="30" name="Google Shape;30;p4"/>
          <p:cNvSpPr/>
          <p:nvPr/>
        </p:nvSpPr>
        <p:spPr>
          <a:xfrm>
            <a:off x="-102450" y="6831213"/>
            <a:ext cx="12396900" cy="179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</p:txBody>
      </p:sp>
      <p:pic>
        <p:nvPicPr>
          <p:cNvPr id="31" name="Google Shape;31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383757"/>
            <a:ext cx="1570501" cy="3930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464490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1019ba8f8bc_0_249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054147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3" name="Google Shape;423;gcfc8fac56a_0_69"/>
          <p:cNvPicPr preferRelativeResize="0"/>
          <p:nvPr/>
        </p:nvPicPr>
        <p:blipFill rotWithShape="1">
          <a:blip r:embed="rId2">
            <a:alphaModFix/>
          </a:blip>
          <a:srcRect l="3723" r="8038" b="734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gcfc8fac56a_0_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5246" y="2410224"/>
            <a:ext cx="9741505" cy="2037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4007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C0952DA-9757-874B-A2B4-35C758A86D08}"/>
              </a:ext>
            </a:extLst>
          </p:cNvPr>
          <p:cNvSpPr/>
          <p:nvPr userDrawn="1"/>
        </p:nvSpPr>
        <p:spPr>
          <a:xfrm>
            <a:off x="0" y="9525"/>
            <a:ext cx="12192000" cy="4562475"/>
          </a:xfrm>
          <a:prstGeom prst="rect">
            <a:avLst/>
          </a:prstGeom>
          <a:solidFill>
            <a:srgbClr val="0C4D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3E1ED21-1025-9841-9C2E-01C5D9F5C3A9}"/>
              </a:ext>
            </a:extLst>
          </p:cNvPr>
          <p:cNvCxnSpPr/>
          <p:nvPr userDrawn="1"/>
        </p:nvCxnSpPr>
        <p:spPr>
          <a:xfrm>
            <a:off x="914400" y="4648200"/>
            <a:ext cx="0" cy="7620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676400"/>
            <a:ext cx="10515600" cy="2852737"/>
          </a:xfrm>
        </p:spPr>
        <p:txBody>
          <a:bodyPr anchor="b"/>
          <a:lstStyle>
            <a:lvl1pPr marL="0" indent="0">
              <a:tabLst>
                <a:tab pos="2905125" algn="l"/>
              </a:tabLst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4800600"/>
            <a:ext cx="10280650" cy="609600"/>
          </a:xfrm>
          <a:ln>
            <a:solidFill>
              <a:schemeClr val="tx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31EF4ED-FC5D-6B48-A7BB-811F0C8EEE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8861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20484C5-5754-7945-A727-B017E02AF358}"/>
              </a:ext>
            </a:extLst>
          </p:cNvPr>
          <p:cNvCxnSpPr/>
          <p:nvPr userDrawn="1"/>
        </p:nvCxnSpPr>
        <p:spPr>
          <a:xfrm>
            <a:off x="609600" y="304800"/>
            <a:ext cx="0" cy="6356350"/>
          </a:xfrm>
          <a:prstGeom prst="line">
            <a:avLst/>
          </a:prstGeom>
          <a:ln w="76200">
            <a:solidFill>
              <a:srgbClr val="0C4D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4CE27BC-933D-984B-9143-A93912E842F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7157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3163A83-9524-E647-9C53-57DEF767873E}"/>
              </a:ext>
            </a:extLst>
          </p:cNvPr>
          <p:cNvCxnSpPr/>
          <p:nvPr userDrawn="1"/>
        </p:nvCxnSpPr>
        <p:spPr>
          <a:xfrm>
            <a:off x="609600" y="304800"/>
            <a:ext cx="0" cy="6356350"/>
          </a:xfrm>
          <a:prstGeom prst="line">
            <a:avLst/>
          </a:prstGeom>
          <a:ln w="76200">
            <a:solidFill>
              <a:srgbClr val="0C4D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660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660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01712F0C-3CEE-4D4C-90DC-D93F377371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5954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9190F8B-BF65-1442-929F-417833C50C9E}"/>
              </a:ext>
            </a:extLst>
          </p:cNvPr>
          <p:cNvCxnSpPr/>
          <p:nvPr userDrawn="1"/>
        </p:nvCxnSpPr>
        <p:spPr>
          <a:xfrm>
            <a:off x="609600" y="304800"/>
            <a:ext cx="0" cy="6356350"/>
          </a:xfrm>
          <a:prstGeom prst="line">
            <a:avLst/>
          </a:prstGeom>
          <a:ln w="76200">
            <a:solidFill>
              <a:srgbClr val="0C4D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85662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295400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119312"/>
            <a:ext cx="5157787" cy="33394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295400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119312"/>
            <a:ext cx="5183188" cy="33394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B0DCF251-5EA2-034D-865C-A893D909147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4033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057FB5D-5CDE-3C4B-A394-CFA8C6083035}"/>
              </a:ext>
            </a:extLst>
          </p:cNvPr>
          <p:cNvCxnSpPr/>
          <p:nvPr userDrawn="1"/>
        </p:nvCxnSpPr>
        <p:spPr>
          <a:xfrm>
            <a:off x="609600" y="304800"/>
            <a:ext cx="0" cy="6356350"/>
          </a:xfrm>
          <a:prstGeom prst="line">
            <a:avLst/>
          </a:prstGeom>
          <a:ln w="76200">
            <a:solidFill>
              <a:srgbClr val="0C4D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062558FB-4A7E-1243-B85F-A7216068B99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202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263D4B6C-18FF-324A-BFB7-198F6812CE15}"/>
              </a:ext>
            </a:extLst>
          </p:cNvPr>
          <p:cNvCxnSpPr/>
          <p:nvPr userDrawn="1"/>
        </p:nvCxnSpPr>
        <p:spPr>
          <a:xfrm>
            <a:off x="609600" y="304800"/>
            <a:ext cx="0" cy="6356350"/>
          </a:xfrm>
          <a:prstGeom prst="line">
            <a:avLst/>
          </a:prstGeom>
          <a:ln w="76200">
            <a:solidFill>
              <a:srgbClr val="0C4D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BAEAC299-5741-2A45-B80C-FA3A3D83D4F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3057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7C5F9C1-8BCB-A24A-97D0-E9EF66515CD5}"/>
              </a:ext>
            </a:extLst>
          </p:cNvPr>
          <p:cNvCxnSpPr/>
          <p:nvPr userDrawn="1"/>
        </p:nvCxnSpPr>
        <p:spPr>
          <a:xfrm>
            <a:off x="609600" y="304800"/>
            <a:ext cx="0" cy="6356350"/>
          </a:xfrm>
          <a:prstGeom prst="line">
            <a:avLst/>
          </a:prstGeom>
          <a:ln w="76200">
            <a:solidFill>
              <a:srgbClr val="0C4D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F656CB2C-3C94-DB45-859E-50418E0B89D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7227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340E0F4-BBDF-6544-8B37-E2215EEE3F0C}"/>
              </a:ext>
            </a:extLst>
          </p:cNvPr>
          <p:cNvCxnSpPr/>
          <p:nvPr userDrawn="1"/>
        </p:nvCxnSpPr>
        <p:spPr>
          <a:xfrm>
            <a:off x="609600" y="304800"/>
            <a:ext cx="0" cy="6356350"/>
          </a:xfrm>
          <a:prstGeom prst="line">
            <a:avLst/>
          </a:prstGeom>
          <a:ln w="76200">
            <a:solidFill>
              <a:srgbClr val="0C4D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1600" y="485274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3014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C08F10EE-9A41-1245-973C-7CC874828F6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7349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E8A50DBB-E953-564E-9AD9-894BC3E6169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3951FA38-FC34-DF40-AF1A-693C1518969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372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3B2545-BA50-144A-9D6E-71CA54BD10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 dirty="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EF14FDFB-CA9C-B84F-88F3-7BAD03D635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606"/>
          <a:stretch/>
        </p:blipFill>
        <p:spPr bwMode="auto">
          <a:xfrm>
            <a:off x="975302" y="6107168"/>
            <a:ext cx="1996498" cy="522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513B9A-FBA3-244D-B991-43B678EFC0F7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8915400" y="6000750"/>
            <a:ext cx="2819400" cy="70485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Century Gothic" charset="0"/>
          <a:ea typeface="Century Gothic" charset="0"/>
          <a:cs typeface="Century Gothic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  <a:ea typeface="Century Gothic" panose="020B0502020202020204" pitchFamily="34" charset="0"/>
          <a:cs typeface="Century Gothic" panose="020B050202020202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  <a:ea typeface="Century Gothic" panose="020B0502020202020204" pitchFamily="34" charset="0"/>
          <a:cs typeface="Century Gothic" panose="020B050202020202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  <a:ea typeface="Century Gothic" panose="020B0502020202020204" pitchFamily="34" charset="0"/>
          <a:cs typeface="Century Gothic" panose="020B050202020202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  <a:ea typeface="Century Gothic" panose="020B0502020202020204" pitchFamily="34" charset="0"/>
          <a:cs typeface="Century Gothic" panose="020B0502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  <a:ea typeface="Century Gothic" panose="020B0502020202020204" pitchFamily="34" charset="0"/>
          <a:cs typeface="Century Gothic" panose="020B0502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  <a:ea typeface="Century Gothic" panose="020B0502020202020204" pitchFamily="34" charset="0"/>
          <a:cs typeface="Century Gothic" panose="020B0502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  <a:ea typeface="Century Gothic" panose="020B0502020202020204" pitchFamily="34" charset="0"/>
          <a:cs typeface="Century Gothic" panose="020B0502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  <a:ea typeface="Century Gothic" panose="020B0502020202020204" pitchFamily="34" charset="0"/>
          <a:cs typeface="Century Gothic" panose="020B0502020202020204" pitchFamily="34" charset="0"/>
        </a:defRPr>
      </a:lvl9pPr>
    </p:titleStyle>
    <p:bodyStyle>
      <a:lvl1pPr marL="401638" indent="-341313" algn="l" rtl="0" fontAlgn="base">
        <a:lnSpc>
          <a:spcPct val="90000"/>
        </a:lnSpc>
        <a:spcBef>
          <a:spcPts val="1000"/>
        </a:spcBef>
        <a:spcAft>
          <a:spcPct val="0"/>
        </a:spcAft>
        <a:buSzPct val="70000"/>
        <a:buFontTx/>
        <a:buBlip>
          <a:blip r:embed="rId16"/>
        </a:buBlip>
        <a:tabLst/>
        <a:defRPr sz="3600" kern="1200">
          <a:solidFill>
            <a:schemeClr val="tx1"/>
          </a:solidFill>
          <a:latin typeface="Century Gothic" charset="0"/>
          <a:ea typeface="Century Gothic" charset="0"/>
          <a:cs typeface="Century Gothic" charset="0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Century Gothic" charset="0"/>
          <a:ea typeface="Century Gothic" charset="0"/>
          <a:cs typeface="Century Gothic" charset="0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entury Gothic" charset="0"/>
          <a:ea typeface="Century Gothic" charset="0"/>
          <a:cs typeface="Century Gothic" charset="0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charset="0"/>
          <a:ea typeface="Century Gothic" charset="0"/>
          <a:cs typeface="Century Gothic" charset="0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charset="0"/>
          <a:ea typeface="Century Gothic" charset="0"/>
          <a:cs typeface="Century Gothic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smartsheet.com/b/publish?EQBCT=953108d89dc1409fbe244a1200d938ff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mployindy.org/" TargetMode="Externa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1FEAE3D-0FD0-0073-0D27-31F7F05B23DE}"/>
              </a:ext>
            </a:extLst>
          </p:cNvPr>
          <p:cNvSpPr txBox="1"/>
          <p:nvPr/>
        </p:nvSpPr>
        <p:spPr>
          <a:xfrm>
            <a:off x="2438400" y="4419600"/>
            <a:ext cx="716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WorkOne Indy Service Provision</a:t>
            </a:r>
            <a:br>
              <a:rPr lang="en-US" b="1" dirty="0">
                <a:solidFill>
                  <a:schemeClr val="bg1"/>
                </a:solidFill>
              </a:rPr>
            </a:br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Bidders’ Conference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March 14, 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3A6D6D8-EA8D-EB83-4E15-4D6E88E96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333" dirty="0">
                <a:latin typeface="Calibri"/>
              </a:rPr>
              <a:t>WorkOne Indy</a:t>
            </a: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04B910E-66BB-9507-8819-0AFE3C1FFA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67252" indent="-457189"/>
            <a:r>
              <a:rPr lang="en-US" sz="3200" dirty="0">
                <a:solidFill>
                  <a:schemeClr val="tx1"/>
                </a:solidFill>
                <a:latin typeface="Proxima Nova" panose="020B0604020202020204" charset="0"/>
              </a:rPr>
              <a:t>Single comprehensive center at 4410 N Shadeland Avenue</a:t>
            </a:r>
          </a:p>
          <a:p>
            <a:pPr marL="567252" indent="-457189"/>
            <a:r>
              <a:rPr lang="en-US" sz="3200" dirty="0">
                <a:solidFill>
                  <a:schemeClr val="tx1"/>
                </a:solidFill>
                <a:latin typeface="Proxima Nova" panose="020B0604020202020204" charset="0"/>
              </a:rPr>
              <a:t>Potential to embed Career Navigation at community partner locations.</a:t>
            </a:r>
          </a:p>
          <a:p>
            <a:pPr marL="567252" indent="-457189"/>
            <a:r>
              <a:rPr lang="en-US" sz="3200" dirty="0" err="1">
                <a:solidFill>
                  <a:schemeClr val="tx1"/>
                </a:solidFill>
                <a:latin typeface="Proxima Nova" panose="020B0604020202020204" charset="0"/>
              </a:rPr>
              <a:t>Wednesdays@WorkOne</a:t>
            </a:r>
            <a:endParaRPr lang="en-US" sz="3200" dirty="0">
              <a:solidFill>
                <a:schemeClr val="tx1"/>
              </a:solidFill>
              <a:latin typeface="Proxima Nova" panose="020B0604020202020204" charset="0"/>
            </a:endParaRPr>
          </a:p>
          <a:p>
            <a:pPr marL="567252" indent="-457189"/>
            <a:r>
              <a:rPr lang="en-US" sz="3200" dirty="0">
                <a:solidFill>
                  <a:schemeClr val="tx1"/>
                </a:solidFill>
                <a:latin typeface="Proxima Nova" panose="020B0604020202020204" charset="0"/>
              </a:rPr>
              <a:t>Workshop Development and Facilitation</a:t>
            </a:r>
          </a:p>
          <a:p>
            <a:pPr marL="567252" indent="-457189"/>
            <a:r>
              <a:rPr lang="en-US" sz="3200" dirty="0">
                <a:solidFill>
                  <a:schemeClr val="tx1"/>
                </a:solidFill>
                <a:latin typeface="Proxima Nova" panose="020B0604020202020204" charset="0"/>
              </a:rPr>
              <a:t>Potential to offer community based workshops</a:t>
            </a:r>
          </a:p>
          <a:p>
            <a:pPr marL="110064" indent="0">
              <a:buNone/>
            </a:pPr>
            <a:endParaRPr lang="en-US" sz="2400" dirty="0">
              <a:solidFill>
                <a:srgbClr val="3C3F4D"/>
              </a:solidFill>
              <a:latin typeface="Lato" panose="020F0502020204030203" pitchFamily="34" charset="0"/>
            </a:endParaRPr>
          </a:p>
          <a:p>
            <a:pPr marL="109471" indent="0">
              <a:buNone/>
            </a:pPr>
            <a:endParaRPr lang="en-US" sz="2133" dirty="0">
              <a:latin typeface="Proxima Nova" panose="020B0604020202020204" charset="0"/>
              <a:ea typeface="Times New Roman" panose="02020603050405020304" pitchFamily="18" charset="0"/>
            </a:endParaRPr>
          </a:p>
          <a:p>
            <a:endParaRPr lang="en-US" sz="2133" dirty="0">
              <a:latin typeface="Proxima Nova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1042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3A6D6D8-EA8D-EB83-4E15-4D6E88E96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333" dirty="0">
                <a:latin typeface="Calibri"/>
              </a:rPr>
              <a:t>Purpose of RFP</a:t>
            </a: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04B910E-66BB-9507-8819-0AFE3C1FFA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67252" indent="-457189"/>
            <a:r>
              <a:rPr lang="en-US" sz="3200" dirty="0">
                <a:solidFill>
                  <a:schemeClr val="tx1"/>
                </a:solidFill>
                <a:latin typeface="Proxima Nova" panose="020B0604020202020204" charset="0"/>
              </a:rPr>
              <a:t>Contract to provide comprehensive WorkOne Indy Services to Adult, Dislocated Worker, and Out-of-School Youth in Marion County.</a:t>
            </a:r>
          </a:p>
          <a:p>
            <a:pPr marL="567252" indent="-457189"/>
            <a:r>
              <a:rPr lang="en-US" sz="3200" dirty="0">
                <a:solidFill>
                  <a:schemeClr val="tx1"/>
                </a:solidFill>
                <a:latin typeface="Proxima Nova" panose="020B0604020202020204" charset="0"/>
              </a:rPr>
              <a:t>Provide basic, individualized, and follow-up workforce development services within the WorkOne Indy System.</a:t>
            </a:r>
          </a:p>
          <a:p>
            <a:pPr marL="567252" indent="-457189"/>
            <a:r>
              <a:rPr lang="en-US" sz="3200" dirty="0">
                <a:solidFill>
                  <a:schemeClr val="tx1"/>
                </a:solidFill>
                <a:latin typeface="Proxima Nova" panose="020B0604020202020204" charset="0"/>
              </a:rPr>
              <a:t>Implement workforce development efforts in coordination with EmployIndy teams and other partners.</a:t>
            </a:r>
          </a:p>
          <a:p>
            <a:pPr marL="110064" indent="0">
              <a:buNone/>
            </a:pPr>
            <a:endParaRPr lang="en-US" sz="2400" dirty="0">
              <a:solidFill>
                <a:srgbClr val="3C3F4D"/>
              </a:solidFill>
              <a:latin typeface="Lato" panose="020F0502020204030203" pitchFamily="34" charset="0"/>
            </a:endParaRPr>
          </a:p>
          <a:p>
            <a:pPr marL="109471" indent="0">
              <a:buNone/>
            </a:pPr>
            <a:endParaRPr lang="en-US" sz="2133" dirty="0">
              <a:latin typeface="Proxima Nova" panose="020B0604020202020204" charset="0"/>
              <a:ea typeface="Times New Roman" panose="02020603050405020304" pitchFamily="18" charset="0"/>
            </a:endParaRPr>
          </a:p>
          <a:p>
            <a:endParaRPr lang="en-US" sz="2133" dirty="0">
              <a:latin typeface="Proxima Nova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4072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3A6D6D8-EA8D-EB83-4E15-4D6E88E96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333" dirty="0">
                <a:latin typeface="Calibri"/>
              </a:rPr>
              <a:t>Scope of Work</a:t>
            </a: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04B910E-66BB-9507-8819-0AFE3C1FFA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67252" indent="-457189"/>
            <a:r>
              <a:rPr lang="en-US" sz="3200" dirty="0">
                <a:solidFill>
                  <a:schemeClr val="tx1"/>
                </a:solidFill>
                <a:latin typeface="Proxima Nova" panose="020B0604020202020204" charset="0"/>
              </a:rPr>
              <a:t>Service Area</a:t>
            </a:r>
          </a:p>
          <a:p>
            <a:pPr marL="851414" lvl="1" indent="-457189"/>
            <a:r>
              <a:rPr lang="en-US" sz="2800" dirty="0">
                <a:latin typeface="Proxima Nova" panose="020B0604020202020204" charset="0"/>
              </a:rPr>
              <a:t>Marion County</a:t>
            </a:r>
          </a:p>
          <a:p>
            <a:pPr marL="851414" lvl="1" indent="-457189"/>
            <a:r>
              <a:rPr lang="en-US" sz="2800" dirty="0">
                <a:solidFill>
                  <a:schemeClr val="tx1"/>
                </a:solidFill>
                <a:latin typeface="Proxima Nova" panose="020B0604020202020204" charset="0"/>
              </a:rPr>
              <a:t>Hours of operation, regular business days and other hours to accommodate need as set by EmployIndy</a:t>
            </a:r>
          </a:p>
          <a:p>
            <a:pPr marL="851414" lvl="1" indent="-457189"/>
            <a:r>
              <a:rPr lang="en-US" sz="2800" dirty="0">
                <a:latin typeface="Proxima Nova" panose="020B0604020202020204" charset="0"/>
              </a:rPr>
              <a:t>Each Career Navigator may embed one day in a community location as set by EmployIndy </a:t>
            </a:r>
          </a:p>
          <a:p>
            <a:pPr marL="567252" indent="-457189"/>
            <a:r>
              <a:rPr lang="en-US" sz="3200" dirty="0">
                <a:solidFill>
                  <a:schemeClr val="tx1"/>
                </a:solidFill>
                <a:latin typeface="Proxima Nova" panose="020B0604020202020204" charset="0"/>
              </a:rPr>
              <a:t>Office, equipment and supplies are typically provided by EmployIndy.  Specific needs should be outlined in the Budget template.</a:t>
            </a:r>
          </a:p>
          <a:p>
            <a:pPr marL="110064" indent="0">
              <a:buNone/>
            </a:pPr>
            <a:endParaRPr lang="en-US" sz="2400" dirty="0">
              <a:solidFill>
                <a:srgbClr val="3C3F4D"/>
              </a:solidFill>
              <a:latin typeface="Lato" panose="020F0502020204030203" pitchFamily="34" charset="0"/>
            </a:endParaRPr>
          </a:p>
          <a:p>
            <a:pPr marL="109471" indent="0">
              <a:buNone/>
            </a:pPr>
            <a:endParaRPr lang="en-US" sz="2133" dirty="0">
              <a:latin typeface="Proxima Nova" panose="020B0604020202020204" charset="0"/>
              <a:ea typeface="Times New Roman" panose="02020603050405020304" pitchFamily="18" charset="0"/>
            </a:endParaRPr>
          </a:p>
          <a:p>
            <a:endParaRPr lang="en-US" sz="2133" dirty="0">
              <a:latin typeface="Proxima Nova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6065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3A6D6D8-EA8D-EB83-4E15-4D6E88E96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333" dirty="0">
                <a:latin typeface="Calibri"/>
              </a:rPr>
              <a:t>Data Review</a:t>
            </a: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04B910E-66BB-9507-8819-0AFE3C1FFA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67252" indent="-457189"/>
            <a:r>
              <a:rPr lang="en-US" sz="3200" dirty="0">
                <a:solidFill>
                  <a:schemeClr val="tx1"/>
                </a:solidFill>
                <a:latin typeface="Proxima Nova" panose="020B0604020202020204" charset="0"/>
                <a:hlinkClick r:id="rId3"/>
              </a:rPr>
              <a:t>2023 Data</a:t>
            </a:r>
            <a:endParaRPr lang="en-US" sz="3200" dirty="0">
              <a:solidFill>
                <a:schemeClr val="tx1"/>
              </a:solidFill>
              <a:latin typeface="Proxima Nova" panose="020B0604020202020204" charset="0"/>
            </a:endParaRPr>
          </a:p>
          <a:p>
            <a:pPr marL="567252" indent="-457189"/>
            <a:r>
              <a:rPr lang="en-US" sz="3200" dirty="0">
                <a:latin typeface="Proxima Nova" panose="020B0604020202020204" charset="0"/>
              </a:rPr>
              <a:t>Phone calls in/out</a:t>
            </a:r>
          </a:p>
          <a:p>
            <a:pPr marL="567252" indent="-457189"/>
            <a:r>
              <a:rPr lang="en-US" sz="3200" dirty="0">
                <a:solidFill>
                  <a:schemeClr val="tx1"/>
                </a:solidFill>
                <a:latin typeface="Proxima Nova" panose="020B0604020202020204" charset="0"/>
              </a:rPr>
              <a:t>Workshop attendance</a:t>
            </a:r>
          </a:p>
          <a:p>
            <a:pPr marL="567252" indent="-457189"/>
            <a:r>
              <a:rPr lang="en-US" sz="3200" dirty="0">
                <a:solidFill>
                  <a:schemeClr val="tx1"/>
                </a:solidFill>
                <a:latin typeface="Proxima Nova" panose="020B0604020202020204" charset="0"/>
              </a:rPr>
              <a:t>Referrals in to WorkOne Indy</a:t>
            </a:r>
          </a:p>
          <a:p>
            <a:pPr marL="567252" indent="-457189"/>
            <a:r>
              <a:rPr lang="en-US" sz="3200" dirty="0">
                <a:latin typeface="Proxima Nova" panose="020B0604020202020204" charset="0"/>
              </a:rPr>
              <a:t>Activities in the </a:t>
            </a:r>
            <a:r>
              <a:rPr lang="en-US" sz="3200" dirty="0" err="1">
                <a:latin typeface="Proxima Nova" panose="020B0604020202020204" charset="0"/>
              </a:rPr>
              <a:t>buidling</a:t>
            </a:r>
            <a:endParaRPr lang="en-US" sz="3200" dirty="0">
              <a:solidFill>
                <a:schemeClr val="tx1"/>
              </a:solidFill>
              <a:latin typeface="Proxima Nova" panose="020B0604020202020204" charset="0"/>
            </a:endParaRPr>
          </a:p>
          <a:p>
            <a:pPr marL="110064" indent="0">
              <a:buNone/>
            </a:pPr>
            <a:endParaRPr lang="en-US" sz="2400" dirty="0">
              <a:solidFill>
                <a:srgbClr val="3C3F4D"/>
              </a:solidFill>
              <a:latin typeface="Lato" panose="020F0502020204030203" pitchFamily="34" charset="0"/>
            </a:endParaRPr>
          </a:p>
          <a:p>
            <a:pPr marL="109471" indent="0">
              <a:buNone/>
            </a:pPr>
            <a:endParaRPr lang="en-US" sz="2133" dirty="0">
              <a:latin typeface="Proxima Nova" panose="020B0604020202020204" charset="0"/>
              <a:ea typeface="Times New Roman" panose="02020603050405020304" pitchFamily="18" charset="0"/>
            </a:endParaRPr>
          </a:p>
          <a:p>
            <a:endParaRPr lang="en-US" sz="2133" dirty="0">
              <a:latin typeface="Proxima Nova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463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3A6D6D8-EA8D-EB83-4E15-4D6E88E96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333" dirty="0">
                <a:latin typeface="Calibri"/>
              </a:rPr>
              <a:t>Responsibilities</a:t>
            </a: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04B910E-66BB-9507-8819-0AFE3C1FFA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67252" indent="-457189"/>
            <a:r>
              <a:rPr lang="en-US" sz="3200" dirty="0">
                <a:solidFill>
                  <a:schemeClr val="tx1"/>
                </a:solidFill>
                <a:latin typeface="Proxima Nova" panose="020B0604020202020204" charset="0"/>
              </a:rPr>
              <a:t>WIOA activities including basic, individualized and follow-up services</a:t>
            </a:r>
          </a:p>
          <a:p>
            <a:pPr marL="567252" indent="-457189"/>
            <a:r>
              <a:rPr lang="en-US" sz="3200" dirty="0">
                <a:latin typeface="Proxima Nova" panose="020B0604020202020204" charset="0"/>
              </a:rPr>
              <a:t>Functional management of DWD State Staff located in comprehensive sites</a:t>
            </a:r>
          </a:p>
          <a:p>
            <a:pPr marL="567252" indent="-457189"/>
            <a:r>
              <a:rPr lang="en-US" sz="3200" dirty="0">
                <a:solidFill>
                  <a:schemeClr val="tx1"/>
                </a:solidFill>
                <a:latin typeface="Proxima Nova" panose="020B0604020202020204" charset="0"/>
              </a:rPr>
              <a:t>Coordinate services with partners</a:t>
            </a:r>
          </a:p>
          <a:p>
            <a:pPr marL="567252" indent="-457189"/>
            <a:r>
              <a:rPr lang="en-US" sz="3200" dirty="0">
                <a:latin typeface="Proxima Nova" panose="020B0604020202020204" charset="0"/>
              </a:rPr>
              <a:t>Quality Assurance</a:t>
            </a:r>
            <a:endParaRPr lang="en-US" sz="3200" dirty="0">
              <a:solidFill>
                <a:schemeClr val="tx1"/>
              </a:solidFill>
              <a:latin typeface="Proxima Nova" panose="020B0604020202020204" charset="0"/>
            </a:endParaRPr>
          </a:p>
          <a:p>
            <a:pPr marL="110064" indent="0">
              <a:buNone/>
            </a:pPr>
            <a:endParaRPr lang="en-US" sz="2400" dirty="0">
              <a:solidFill>
                <a:srgbClr val="3C3F4D"/>
              </a:solidFill>
              <a:latin typeface="Lato" panose="020F0502020204030203" pitchFamily="34" charset="0"/>
            </a:endParaRPr>
          </a:p>
          <a:p>
            <a:pPr marL="109471" indent="0">
              <a:buNone/>
            </a:pPr>
            <a:endParaRPr lang="en-US" sz="2133" dirty="0">
              <a:latin typeface="Proxima Nova" panose="020B0604020202020204" charset="0"/>
              <a:ea typeface="Times New Roman" panose="02020603050405020304" pitchFamily="18" charset="0"/>
            </a:endParaRPr>
          </a:p>
          <a:p>
            <a:endParaRPr lang="en-US" sz="2133" dirty="0">
              <a:latin typeface="Proxima Nova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0666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3A6D6D8-EA8D-EB83-4E15-4D6E88E96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333" dirty="0">
                <a:latin typeface="Calibri"/>
              </a:rPr>
              <a:t>Staffing</a:t>
            </a: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04B910E-66BB-9507-8819-0AFE3C1FFA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0200"/>
            <a:ext cx="10515600" cy="3954463"/>
          </a:xfrm>
        </p:spPr>
        <p:txBody>
          <a:bodyPr/>
          <a:lstStyle/>
          <a:p>
            <a:pPr marL="567252" indent="-457189"/>
            <a:r>
              <a:rPr lang="en-US" sz="2800" dirty="0">
                <a:solidFill>
                  <a:schemeClr val="tx1"/>
                </a:solidFill>
                <a:latin typeface="Proxima Nova" panose="020B0604020202020204" charset="0"/>
              </a:rPr>
              <a:t>Expected staff knowledge and skills:</a:t>
            </a:r>
          </a:p>
          <a:p>
            <a:pPr marL="851414" lvl="1" indent="-457189"/>
            <a:r>
              <a:rPr lang="en-US" sz="2400" dirty="0">
                <a:latin typeface="Proxima Nova" panose="020B0604020202020204" charset="0"/>
              </a:rPr>
              <a:t>Communication skills</a:t>
            </a:r>
          </a:p>
          <a:p>
            <a:pPr marL="851414" lvl="1" indent="-457189"/>
            <a:r>
              <a:rPr lang="en-US" sz="2400" dirty="0">
                <a:solidFill>
                  <a:schemeClr val="tx1"/>
                </a:solidFill>
                <a:latin typeface="Proxima Nova" panose="020B0604020202020204" charset="0"/>
              </a:rPr>
              <a:t>Multicultural Competency</a:t>
            </a:r>
          </a:p>
          <a:p>
            <a:pPr marL="851414" lvl="1" indent="-457189"/>
            <a:r>
              <a:rPr lang="en-US" sz="2400" dirty="0">
                <a:latin typeface="Proxima Nova" panose="020B0604020202020204" charset="0"/>
              </a:rPr>
              <a:t>Knowledge of Career Pathways for </a:t>
            </a:r>
            <a:r>
              <a:rPr lang="en-US" sz="2400" dirty="0" err="1">
                <a:latin typeface="Proxima Nova" panose="020B0604020202020204" charset="0"/>
              </a:rPr>
              <a:t>INDemand</a:t>
            </a:r>
            <a:r>
              <a:rPr lang="en-US" sz="2400" dirty="0">
                <a:latin typeface="Proxima Nova" panose="020B0604020202020204" charset="0"/>
              </a:rPr>
              <a:t> Jobs and current Labor Market Data</a:t>
            </a:r>
          </a:p>
          <a:p>
            <a:pPr marL="851414" lvl="1" indent="-457189"/>
            <a:r>
              <a:rPr lang="en-US" sz="2400" dirty="0">
                <a:solidFill>
                  <a:schemeClr val="tx1"/>
                </a:solidFill>
                <a:latin typeface="Proxima Nova" panose="020B0604020202020204" charset="0"/>
              </a:rPr>
              <a:t>Job Readiness</a:t>
            </a:r>
          </a:p>
          <a:p>
            <a:pPr marL="851414" lvl="1" indent="-457189"/>
            <a:r>
              <a:rPr lang="en-US" sz="2400" dirty="0">
                <a:latin typeface="Proxima Nova" panose="020B0604020202020204" charset="0"/>
              </a:rPr>
              <a:t>Timely documentation &amp; reporting</a:t>
            </a:r>
          </a:p>
          <a:p>
            <a:pPr marL="851414" lvl="1" indent="-457189"/>
            <a:r>
              <a:rPr lang="en-US" sz="2400" dirty="0">
                <a:solidFill>
                  <a:schemeClr val="tx1"/>
                </a:solidFill>
                <a:latin typeface="Proxima Nova" panose="020B0604020202020204" charset="0"/>
              </a:rPr>
              <a:t>Empathy</a:t>
            </a:r>
          </a:p>
          <a:p>
            <a:pPr marL="851414" lvl="1" indent="-457189"/>
            <a:r>
              <a:rPr lang="en-US" sz="2400" dirty="0">
                <a:solidFill>
                  <a:schemeClr val="tx1"/>
                </a:solidFill>
                <a:latin typeface="Proxima Nova" panose="020B0604020202020204" charset="0"/>
              </a:rPr>
              <a:t>Openness</a:t>
            </a:r>
          </a:p>
          <a:p>
            <a:pPr marL="851414" lvl="1" indent="-457189"/>
            <a:r>
              <a:rPr lang="en-US" sz="2400" dirty="0">
                <a:latin typeface="Proxima Nova" panose="020B0604020202020204" charset="0"/>
              </a:rPr>
              <a:t>Problem solving skills</a:t>
            </a:r>
          </a:p>
          <a:p>
            <a:pPr marL="851414" lvl="1" indent="-457189"/>
            <a:r>
              <a:rPr lang="en-US" sz="2400" dirty="0">
                <a:solidFill>
                  <a:schemeClr val="tx1"/>
                </a:solidFill>
                <a:latin typeface="Proxima Nova" panose="020B0604020202020204" charset="0"/>
              </a:rPr>
              <a:t>Focus on building a “talent pipeline”</a:t>
            </a:r>
          </a:p>
          <a:p>
            <a:pPr marL="110064" indent="0">
              <a:buNone/>
            </a:pPr>
            <a:endParaRPr lang="en-US" sz="2400" dirty="0">
              <a:solidFill>
                <a:srgbClr val="3C3F4D"/>
              </a:solidFill>
              <a:latin typeface="Lato" panose="020F0502020204030203" pitchFamily="34" charset="0"/>
            </a:endParaRPr>
          </a:p>
          <a:p>
            <a:pPr marL="109471" indent="0">
              <a:buNone/>
            </a:pPr>
            <a:endParaRPr lang="en-US" sz="2133" dirty="0">
              <a:latin typeface="Proxima Nova" panose="020B0604020202020204" charset="0"/>
              <a:ea typeface="Times New Roman" panose="02020603050405020304" pitchFamily="18" charset="0"/>
            </a:endParaRPr>
          </a:p>
          <a:p>
            <a:endParaRPr lang="en-US" sz="2133" dirty="0">
              <a:latin typeface="Proxima Nova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883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3A6D6D8-EA8D-EB83-4E15-4D6E88E96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333" dirty="0">
                <a:latin typeface="Calibri"/>
              </a:rPr>
              <a:t>Acceptable Titles</a:t>
            </a: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04B910E-66BB-9507-8819-0AFE3C1FFA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0200"/>
            <a:ext cx="10515600" cy="3954463"/>
          </a:xfrm>
        </p:spPr>
        <p:txBody>
          <a:bodyPr/>
          <a:lstStyle/>
          <a:p>
            <a:pPr marL="567252" indent="-457189"/>
            <a:r>
              <a:rPr lang="en-US" sz="3200" dirty="0">
                <a:solidFill>
                  <a:schemeClr val="tx1"/>
                </a:solidFill>
                <a:latin typeface="Proxima Nova" panose="020B0604020202020204" charset="0"/>
              </a:rPr>
              <a:t>For response to the RFP the titles should be limited to the following:</a:t>
            </a:r>
          </a:p>
          <a:p>
            <a:pPr marL="851414" lvl="1" indent="-457189"/>
            <a:r>
              <a:rPr lang="en-US" sz="2400" dirty="0">
                <a:latin typeface="Proxima Nova" panose="020B0604020202020204" charset="0"/>
              </a:rPr>
              <a:t>Program Director</a:t>
            </a:r>
          </a:p>
          <a:p>
            <a:pPr marL="851414" lvl="1" indent="-457189"/>
            <a:r>
              <a:rPr lang="en-US" sz="2400" dirty="0">
                <a:solidFill>
                  <a:schemeClr val="tx1"/>
                </a:solidFill>
                <a:latin typeface="Proxima Nova" panose="020B0604020202020204" charset="0"/>
              </a:rPr>
              <a:t>Quality Assurance Manager or Specialist</a:t>
            </a:r>
          </a:p>
          <a:p>
            <a:pPr marL="851414" lvl="1" indent="-457189"/>
            <a:r>
              <a:rPr lang="en-US" sz="2400" dirty="0">
                <a:latin typeface="Proxima Nova" panose="020B0604020202020204" charset="0"/>
              </a:rPr>
              <a:t>Operations Supervisor or Team Lead</a:t>
            </a:r>
          </a:p>
          <a:p>
            <a:pPr marL="851414" lvl="1" indent="-457189"/>
            <a:r>
              <a:rPr lang="en-US" sz="2400" dirty="0">
                <a:solidFill>
                  <a:schemeClr val="tx1"/>
                </a:solidFill>
                <a:latin typeface="Proxima Nova" panose="020B0604020202020204" charset="0"/>
              </a:rPr>
              <a:t>Career Navigator</a:t>
            </a:r>
          </a:p>
          <a:p>
            <a:pPr marL="851414" lvl="1" indent="-457189"/>
            <a:r>
              <a:rPr lang="en-US" sz="2400" dirty="0">
                <a:latin typeface="Proxima Nova" panose="020B0604020202020204" charset="0"/>
              </a:rPr>
              <a:t>Workshop Facilitator</a:t>
            </a:r>
            <a:endParaRPr lang="en-US" sz="2400" dirty="0">
              <a:solidFill>
                <a:schemeClr val="tx1"/>
              </a:solidFill>
              <a:latin typeface="Proxima Nova" panose="020B0604020202020204" charset="0"/>
            </a:endParaRPr>
          </a:p>
          <a:p>
            <a:pPr marL="110064" indent="0">
              <a:buNone/>
            </a:pPr>
            <a:endParaRPr lang="en-US" sz="2400" dirty="0">
              <a:solidFill>
                <a:srgbClr val="3C3F4D"/>
              </a:solidFill>
              <a:latin typeface="Lato" panose="020F0502020204030203" pitchFamily="34" charset="0"/>
            </a:endParaRPr>
          </a:p>
          <a:p>
            <a:pPr marL="109471" indent="0">
              <a:buNone/>
            </a:pPr>
            <a:endParaRPr lang="en-US" sz="2133" dirty="0">
              <a:latin typeface="Proxima Nova" panose="020B0604020202020204" charset="0"/>
              <a:ea typeface="Times New Roman" panose="02020603050405020304" pitchFamily="18" charset="0"/>
            </a:endParaRPr>
          </a:p>
          <a:p>
            <a:endParaRPr lang="en-US" sz="2133" dirty="0">
              <a:latin typeface="Proxima Nova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2631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3A6D6D8-EA8D-EB83-4E15-4D6E88E96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333" dirty="0">
                <a:latin typeface="Calibri"/>
              </a:rPr>
              <a:t>Contract &amp; Funding</a:t>
            </a: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04B910E-66BB-9507-8819-0AFE3C1FFA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0200"/>
            <a:ext cx="10515600" cy="3954463"/>
          </a:xfrm>
        </p:spPr>
        <p:txBody>
          <a:bodyPr/>
          <a:lstStyle/>
          <a:p>
            <a:pPr marL="567252" indent="-457189"/>
            <a:r>
              <a:rPr lang="en-US" sz="3200" dirty="0">
                <a:solidFill>
                  <a:schemeClr val="tx1"/>
                </a:solidFill>
                <a:latin typeface="Proxima Nova" panose="020B0604020202020204" charset="0"/>
              </a:rPr>
              <a:t>WIOA funds</a:t>
            </a:r>
          </a:p>
          <a:p>
            <a:pPr marL="567252" indent="-457189"/>
            <a:r>
              <a:rPr lang="en-US" sz="3200" dirty="0">
                <a:latin typeface="Proxima Nova" panose="020B0604020202020204" charset="0"/>
              </a:rPr>
              <a:t>Up to $1,900,000 for 12 month period</a:t>
            </a:r>
          </a:p>
          <a:p>
            <a:pPr marL="567252" indent="-457189"/>
            <a:r>
              <a:rPr lang="en-US" sz="3200" dirty="0">
                <a:solidFill>
                  <a:schemeClr val="tx1"/>
                </a:solidFill>
                <a:latin typeface="Proxima Nova" panose="020B0604020202020204" charset="0"/>
              </a:rPr>
              <a:t>July 1, 2023 thru June 30, 2024</a:t>
            </a:r>
          </a:p>
          <a:p>
            <a:pPr marL="567252" indent="-457189"/>
            <a:r>
              <a:rPr lang="en-US" sz="3200" dirty="0">
                <a:latin typeface="Proxima Nova" panose="020B0604020202020204" charset="0"/>
              </a:rPr>
              <a:t>Option to extend for up to 3 years through June 30, 2027</a:t>
            </a:r>
          </a:p>
          <a:p>
            <a:pPr marL="567252" indent="-457189"/>
            <a:r>
              <a:rPr lang="en-US" sz="3200" dirty="0">
                <a:solidFill>
                  <a:schemeClr val="tx1"/>
                </a:solidFill>
                <a:latin typeface="Proxima Nova" panose="020B0604020202020204" charset="0"/>
              </a:rPr>
              <a:t>Transition period may be established</a:t>
            </a:r>
          </a:p>
          <a:p>
            <a:pPr marL="567252" indent="-457189"/>
            <a:r>
              <a:rPr lang="en-US" sz="3200" dirty="0">
                <a:latin typeface="Proxima Nova" panose="020B0604020202020204" charset="0"/>
              </a:rPr>
              <a:t>All staff must be hired and in place by May 31, 2023</a:t>
            </a:r>
            <a:endParaRPr lang="en-US" sz="2400" dirty="0">
              <a:solidFill>
                <a:schemeClr val="tx1"/>
              </a:solidFill>
              <a:latin typeface="Proxima Nova" panose="020B0604020202020204" charset="0"/>
            </a:endParaRPr>
          </a:p>
          <a:p>
            <a:pPr marL="110064" indent="0">
              <a:buNone/>
            </a:pPr>
            <a:endParaRPr lang="en-US" sz="2400" dirty="0">
              <a:solidFill>
                <a:srgbClr val="3C3F4D"/>
              </a:solidFill>
              <a:latin typeface="Lato" panose="020F0502020204030203" pitchFamily="34" charset="0"/>
            </a:endParaRPr>
          </a:p>
          <a:p>
            <a:pPr marL="109471" indent="0">
              <a:buNone/>
            </a:pPr>
            <a:endParaRPr lang="en-US" sz="2133" dirty="0">
              <a:latin typeface="Proxima Nova" panose="020B0604020202020204" charset="0"/>
              <a:ea typeface="Times New Roman" panose="02020603050405020304" pitchFamily="18" charset="0"/>
            </a:endParaRPr>
          </a:p>
          <a:p>
            <a:endParaRPr lang="en-US" sz="2133" dirty="0">
              <a:latin typeface="Proxima Nova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1843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4A6A6-82F7-177C-58A1-BDFB04FF8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RFP Timeline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FBA2111-91B5-8A51-EB12-8C1F719231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8316237"/>
              </p:ext>
            </p:extLst>
          </p:nvPr>
        </p:nvGraphicFramePr>
        <p:xfrm>
          <a:off x="838200" y="1825625"/>
          <a:ext cx="105156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1332310159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1712679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Deadline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60266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Deadline to submit questions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March 17, 2023, 5:00 p.m. 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25658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Response to questions posted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March 21, 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53057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Proposals due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March 31, 2023, 5 p.m. 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67258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Bidders Presentations if needed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Week of April 10, 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10930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Notice of award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Week of April 24, 2023 (per board approval)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6147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Contract negotiation period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May 1, 2023 – May 30, 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14735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Effective date of contract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July 1, 2023; June 1, 2023 for transition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61184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85946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608B1BF-2695-867C-9E04-AA6C81BCF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Proposal Requirements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F8838F-B8EC-E592-8754-E83D9F407C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Must follow the outline</a:t>
            </a:r>
          </a:p>
          <a:p>
            <a:r>
              <a:rPr lang="en-US" dirty="0"/>
              <a:t>Must include all section and sub-section headings exactly as they appear in the RFP</a:t>
            </a:r>
          </a:p>
          <a:p>
            <a:r>
              <a:rPr lang="en-US" dirty="0"/>
              <a:t>Must include all proposal details within maximum page limits for each section</a:t>
            </a:r>
          </a:p>
        </p:txBody>
      </p:sp>
    </p:spTree>
    <p:extLst>
      <p:ext uri="{BB962C8B-B14F-4D97-AF65-F5344CB8AC3E}">
        <p14:creationId xmlns:p14="http://schemas.microsoft.com/office/powerpoint/2010/main" val="1512171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1019ba8f8bc_0_2361"/>
          <p:cNvSpPr txBox="1"/>
          <p:nvPr/>
        </p:nvSpPr>
        <p:spPr>
          <a:xfrm>
            <a:off x="542758" y="1260088"/>
            <a:ext cx="47031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F1D21"/>
              </a:buClr>
              <a:buSzPts val="3200"/>
              <a:buFont typeface="Montserrat"/>
              <a:buNone/>
            </a:pPr>
            <a:r>
              <a:rPr lang="en-US" sz="3200" b="1" i="0" u="none" strike="noStrike" cap="none">
                <a:solidFill>
                  <a:srgbClr val="9F1D21"/>
                </a:solidFill>
                <a:latin typeface="Poppins"/>
                <a:ea typeface="Poppins"/>
                <a:cs typeface="Poppins"/>
                <a:sym typeface="Poppins"/>
              </a:rPr>
              <a:t>Our Vision</a:t>
            </a:r>
            <a:endParaRPr sz="1400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56" name="Google Shape;556;g1019ba8f8bc_0_2361"/>
          <p:cNvSpPr txBox="1"/>
          <p:nvPr/>
        </p:nvSpPr>
        <p:spPr>
          <a:xfrm>
            <a:off x="542758" y="3754479"/>
            <a:ext cx="47031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F1D21"/>
              </a:buClr>
              <a:buSzPts val="3200"/>
              <a:buFont typeface="Montserrat"/>
              <a:buNone/>
            </a:pPr>
            <a:r>
              <a:rPr lang="en-US" sz="3200" b="1" i="0" u="none" strike="noStrike" cap="none">
                <a:solidFill>
                  <a:srgbClr val="9F1D21"/>
                </a:solidFill>
                <a:latin typeface="Poppins"/>
                <a:ea typeface="Poppins"/>
                <a:cs typeface="Poppins"/>
                <a:sym typeface="Poppins"/>
              </a:rPr>
              <a:t>Our Mission</a:t>
            </a:r>
            <a:endParaRPr sz="1400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57" name="Google Shape;557;g1019ba8f8bc_0_2361"/>
          <p:cNvSpPr txBox="1"/>
          <p:nvPr/>
        </p:nvSpPr>
        <p:spPr>
          <a:xfrm>
            <a:off x="542758" y="4823094"/>
            <a:ext cx="47031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D57"/>
              </a:buClr>
              <a:buSzPts val="2000"/>
              <a:buFont typeface="Arial"/>
              <a:buNone/>
            </a:pPr>
            <a:r>
              <a:rPr lang="en-US" sz="2000" i="0" u="none" strike="noStrike" cap="none">
                <a:solidFill>
                  <a:srgbClr val="404D57"/>
                </a:solidFill>
                <a:latin typeface="Proxima Nova"/>
                <a:ea typeface="Proxima Nova"/>
                <a:cs typeface="Proxima Nova"/>
                <a:sym typeface="Proxima Nova"/>
              </a:rPr>
              <a:t>EmployIndy guides the local workforce ecosystem + makes strategic investments in partners focused on underserved + underrepresented residents. </a:t>
            </a:r>
            <a:endParaRPr sz="1400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558" name="Google Shape;558;g1019ba8f8bc_0_2361"/>
          <p:cNvPicPr preferRelativeResize="0"/>
          <p:nvPr/>
        </p:nvPicPr>
        <p:blipFill rotWithShape="1">
          <a:blip r:embed="rId3">
            <a:alphaModFix/>
          </a:blip>
          <a:srcRect l="27267" r="12736"/>
          <a:stretch/>
        </p:blipFill>
        <p:spPr>
          <a:xfrm>
            <a:off x="6045200" y="0"/>
            <a:ext cx="6146800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9" name="Google Shape;559;g1019ba8f8bc_0_2361" descr="A picture containing flower, bird, tre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t="36641" b="35677"/>
          <a:stretch/>
        </p:blipFill>
        <p:spPr>
          <a:xfrm>
            <a:off x="313569" y="305870"/>
            <a:ext cx="2438400" cy="674915"/>
          </a:xfrm>
          <a:prstGeom prst="rect">
            <a:avLst/>
          </a:prstGeom>
          <a:noFill/>
          <a:ln>
            <a:noFill/>
          </a:ln>
        </p:spPr>
      </p:pic>
      <p:sp>
        <p:nvSpPr>
          <p:cNvPr id="560" name="Google Shape;560;g1019ba8f8bc_0_2361"/>
          <p:cNvSpPr txBox="1"/>
          <p:nvPr/>
        </p:nvSpPr>
        <p:spPr>
          <a:xfrm>
            <a:off x="542758" y="2328703"/>
            <a:ext cx="47031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D57"/>
              </a:buClr>
              <a:buSzPts val="2000"/>
              <a:buFont typeface="Arial"/>
              <a:buNone/>
            </a:pPr>
            <a:r>
              <a:rPr lang="en-US" sz="2000" i="0" u="none" strike="noStrike" cap="none">
                <a:solidFill>
                  <a:srgbClr val="404D57"/>
                </a:solidFill>
                <a:latin typeface="Proxima Nova"/>
                <a:ea typeface="Proxima Nova"/>
                <a:cs typeface="Proxima Nova"/>
                <a:sym typeface="Proxima Nova"/>
              </a:rPr>
              <a:t>All Indianapolis residents connect to the services + training necessary to achieve economic prosperity + grow in a career that meets employer demand for talent. </a:t>
            </a:r>
            <a:endParaRPr sz="1400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F47AC-B671-9D07-C637-4830A1A6A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Proposal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2C0E22-5345-340A-7C8E-8247123955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Proposal Cover Sheet – use template provided in RFP Attachment 2 (max one page)</a:t>
            </a:r>
          </a:p>
          <a:p>
            <a:r>
              <a:rPr lang="en-US" sz="2400" dirty="0"/>
              <a:t>Organizational Capability and Qualifications (max 3 pages)</a:t>
            </a:r>
          </a:p>
          <a:p>
            <a:r>
              <a:rPr lang="en-US" sz="2400" dirty="0"/>
              <a:t>Service Delivery Plan (max 12 pages)</a:t>
            </a:r>
          </a:p>
          <a:p>
            <a:r>
              <a:rPr lang="en-US" sz="2400" dirty="0"/>
              <a:t>Quality Assurance Plan (max 3 pages)</a:t>
            </a:r>
          </a:p>
          <a:p>
            <a:r>
              <a:rPr lang="en-US" sz="2400" dirty="0"/>
              <a:t>Budget Summary Form – use template provided in RFP Attachment 3 (max 1 page)</a:t>
            </a:r>
          </a:p>
          <a:p>
            <a:r>
              <a:rPr lang="en-US" sz="2400" dirty="0"/>
              <a:t>Budget Narrative (max 2 pages)</a:t>
            </a:r>
          </a:p>
          <a:p>
            <a:r>
              <a:rPr lang="en-US" sz="2400" dirty="0"/>
              <a:t>Required Attachments (6 attachments)</a:t>
            </a:r>
          </a:p>
        </p:txBody>
      </p:sp>
    </p:spTree>
    <p:extLst>
      <p:ext uri="{BB962C8B-B14F-4D97-AF65-F5344CB8AC3E}">
        <p14:creationId xmlns:p14="http://schemas.microsoft.com/office/powerpoint/2010/main" val="25992414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B57A4-2F60-4A72-77AF-5C4CE84D1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Scoring Rubric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52E7E8-13BD-27D5-34E5-DA2F0FE0BD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1371600"/>
            <a:ext cx="4698216" cy="520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6964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C8A02-9078-83B2-38EC-72AECE0E4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Assistance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57A3FC-7ADB-9947-2E89-3282AC5177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Record each question in the comment section of virtual meeting and include name and organization</a:t>
            </a:r>
          </a:p>
          <a:p>
            <a:r>
              <a:rPr lang="en-US" dirty="0"/>
              <a:t>Additional questions must be submitted at www.employindy.org/contractopp</a:t>
            </a:r>
          </a:p>
          <a:p>
            <a:r>
              <a:rPr lang="en-US" dirty="0"/>
              <a:t>All responses posted at </a:t>
            </a:r>
            <a:r>
              <a:rPr lang="en-US" dirty="0">
                <a:hlinkClick r:id="rId2"/>
              </a:rPr>
              <a:t>employindy.org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7090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DB48A-22E5-00B5-6674-63618D44C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4C22C4-BF62-3E95-3099-E73C195058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EmployIndy.org</a:t>
            </a:r>
          </a:p>
          <a:p>
            <a:r>
              <a:rPr lang="en-US" dirty="0"/>
              <a:t>WorkOneIndy.com</a:t>
            </a:r>
          </a:p>
          <a:p>
            <a:r>
              <a:rPr lang="en-US" dirty="0"/>
              <a:t>Indianacareerready.com</a:t>
            </a:r>
          </a:p>
          <a:p>
            <a:r>
              <a:rPr lang="en-US" dirty="0"/>
              <a:t>Indianacareerexplorer.com</a:t>
            </a:r>
          </a:p>
          <a:p>
            <a:r>
              <a:rPr lang="en-US" dirty="0"/>
              <a:t>Indianacareerconnect.com</a:t>
            </a:r>
          </a:p>
        </p:txBody>
      </p:sp>
    </p:spTree>
    <p:extLst>
      <p:ext uri="{BB962C8B-B14F-4D97-AF65-F5344CB8AC3E}">
        <p14:creationId xmlns:p14="http://schemas.microsoft.com/office/powerpoint/2010/main" val="189155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B0AA062-9394-DF67-5C24-5AACC15B5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78430D1-7D8F-1218-CA24-6467D640FB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347125"/>
            <a:r>
              <a:rPr lang="en-US" sz="2400" dirty="0">
                <a:latin typeface="Arial"/>
              </a:rPr>
              <a:t>Welcome and introductions</a:t>
            </a:r>
          </a:p>
          <a:p>
            <a:pPr indent="-347125"/>
            <a:r>
              <a:rPr lang="en-US" sz="2400" dirty="0">
                <a:latin typeface="Arial"/>
              </a:rPr>
              <a:t>System Overview</a:t>
            </a:r>
          </a:p>
          <a:p>
            <a:pPr indent="-347125"/>
            <a:r>
              <a:rPr lang="en-US" sz="2400" dirty="0">
                <a:latin typeface="Arial"/>
              </a:rPr>
              <a:t>Purpose of RFP</a:t>
            </a:r>
          </a:p>
          <a:p>
            <a:pPr indent="-347125"/>
            <a:r>
              <a:rPr lang="en-US" sz="2400" dirty="0">
                <a:latin typeface="Arial"/>
              </a:rPr>
              <a:t>Proposal Requirements</a:t>
            </a:r>
          </a:p>
          <a:p>
            <a:pPr indent="-347125"/>
            <a:r>
              <a:rPr lang="en-US" sz="2400" dirty="0">
                <a:latin typeface="Arial"/>
              </a:rPr>
              <a:t>RFP Timeline</a:t>
            </a:r>
          </a:p>
          <a:p>
            <a:pPr indent="-347125"/>
            <a:r>
              <a:rPr lang="en-US" sz="2400" dirty="0">
                <a:latin typeface="Arial"/>
              </a:rPr>
              <a:t>Technical Assistance</a:t>
            </a:r>
          </a:p>
          <a:p>
            <a:pPr marL="110064" indent="0">
              <a:buNone/>
            </a:pPr>
            <a:endParaRPr lang="en-US" sz="2133" dirty="0">
              <a:latin typeface="Arial"/>
            </a:endParaRPr>
          </a:p>
          <a:p>
            <a:pPr indent="-347125"/>
            <a:endParaRPr lang="en-US" sz="2133" dirty="0">
              <a:latin typeface="Arial"/>
            </a:endParaRPr>
          </a:p>
          <a:p>
            <a:pPr marL="584185" lvl="1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84168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C95D47-C0BA-9E4F-6831-C1F36840CEBF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636713" y="1825625"/>
            <a:ext cx="10555287" cy="4351338"/>
          </a:xfrm>
        </p:spPr>
        <p:txBody>
          <a:bodyPr/>
          <a:lstStyle/>
          <a:p>
            <a:pPr marL="109471" indent="0">
              <a:buNone/>
            </a:pPr>
            <a:r>
              <a:rPr lang="en-US" sz="4267" dirty="0"/>
              <a:t>EmployIndy guides the local workforce ecosystem and makes strategic investments to remove barriers to quality employment for underserved and underrepresented residents.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9AA9297-F266-F0FB-B39D-8C402109747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14400" y="150813"/>
            <a:ext cx="9639300" cy="1325562"/>
          </a:xfrm>
        </p:spPr>
        <p:txBody>
          <a:bodyPr/>
          <a:lstStyle/>
          <a:p>
            <a:r>
              <a:rPr lang="en-US" dirty="0"/>
              <a:t>EmployIndy</a:t>
            </a:r>
          </a:p>
        </p:txBody>
      </p:sp>
    </p:spTree>
    <p:extLst>
      <p:ext uri="{BB962C8B-B14F-4D97-AF65-F5344CB8AC3E}">
        <p14:creationId xmlns:p14="http://schemas.microsoft.com/office/powerpoint/2010/main" val="497940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18AF382-CA8E-CE8C-AA5B-8F32EA575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Address Systematic Barriers</a:t>
            </a: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DBB91A8-F74A-B8E7-92EF-3C754FAD01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90208" indent="-380990"/>
            <a:r>
              <a:rPr lang="en-US" sz="3200" dirty="0">
                <a:latin typeface="Proxima Nova" panose="020B0604020202020204" charset="0"/>
              </a:rPr>
              <a:t>Strategic Partnerships</a:t>
            </a:r>
          </a:p>
          <a:p>
            <a:pPr marL="490208" indent="-380990"/>
            <a:r>
              <a:rPr lang="en-US" sz="3200" dirty="0">
                <a:latin typeface="Proxima Nova" panose="020B0604020202020204" charset="0"/>
              </a:rPr>
              <a:t>Labor Market Information</a:t>
            </a:r>
          </a:p>
          <a:p>
            <a:pPr marL="490208" indent="-380990"/>
            <a:r>
              <a:rPr lang="en-US" sz="3200" dirty="0">
                <a:latin typeface="Proxima Nova" panose="020B0604020202020204" charset="0"/>
              </a:rPr>
              <a:t>Work-and-Learn Opportunities</a:t>
            </a:r>
          </a:p>
          <a:p>
            <a:pPr marL="490208" indent="-380990"/>
            <a:r>
              <a:rPr lang="en-US" sz="3200" dirty="0">
                <a:latin typeface="Proxima Nova" panose="020B0604020202020204" charset="0"/>
              </a:rPr>
              <a:t>Hiring Events</a:t>
            </a:r>
          </a:p>
          <a:p>
            <a:pPr marL="490208" indent="-380990"/>
            <a:r>
              <a:rPr lang="en-US" sz="3200" dirty="0">
                <a:latin typeface="Proxima Nova" panose="020B0604020202020204" charset="0"/>
              </a:rPr>
              <a:t>Workshops</a:t>
            </a:r>
          </a:p>
          <a:p>
            <a:pPr marL="490208" indent="-380990"/>
            <a:r>
              <a:rPr lang="en-US" sz="3200" dirty="0">
                <a:latin typeface="Proxima Nova" panose="020B0604020202020204" charset="0"/>
              </a:rPr>
              <a:t>Direct Hiring Assistance</a:t>
            </a:r>
          </a:p>
          <a:p>
            <a:pPr marL="490208" indent="-380990"/>
            <a:r>
              <a:rPr lang="en-US" sz="3200" dirty="0">
                <a:latin typeface="Proxima Nova" panose="020B0604020202020204" charset="0"/>
              </a:rPr>
              <a:t>Rapid Re-Employment</a:t>
            </a:r>
          </a:p>
        </p:txBody>
      </p:sp>
    </p:spTree>
    <p:extLst>
      <p:ext uri="{BB962C8B-B14F-4D97-AF65-F5344CB8AC3E}">
        <p14:creationId xmlns:p14="http://schemas.microsoft.com/office/powerpoint/2010/main" val="2352035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9AA9297-F266-F0FB-B39D-8C4021097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67" dirty="0"/>
              <a:t>System Overview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CBFFD9A-F165-A49C-406D-215C59688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4000"/>
            <a:ext cx="10515600" cy="4030663"/>
          </a:xfrm>
        </p:spPr>
        <p:txBody>
          <a:bodyPr/>
          <a:lstStyle/>
          <a:p>
            <a:pPr lvl="1" indent="-347125"/>
            <a:endParaRPr lang="en-US" sz="1867" dirty="0"/>
          </a:p>
          <a:p>
            <a:r>
              <a:rPr lang="en-US" sz="3200" dirty="0"/>
              <a:t>Workforce Innovation and Opportunity Act (WIOA)</a:t>
            </a:r>
          </a:p>
          <a:p>
            <a:pPr lvl="1"/>
            <a:r>
              <a:rPr lang="en-US" sz="2800" dirty="0"/>
              <a:t>Public Law 113-1128 – July 22, 2014</a:t>
            </a:r>
          </a:p>
          <a:p>
            <a:pPr lvl="1"/>
            <a:r>
              <a:rPr lang="en-US" sz="2800" dirty="0"/>
              <a:t>Administered at Federal level by U.S. Department of Labor (DOL)</a:t>
            </a:r>
          </a:p>
          <a:p>
            <a:pPr lvl="1"/>
            <a:r>
              <a:rPr lang="en-US" sz="2800" dirty="0"/>
              <a:t>State Department of Workforce Development (DWD)</a:t>
            </a:r>
          </a:p>
          <a:p>
            <a:pPr lvl="1"/>
            <a:r>
              <a:rPr lang="en-US" sz="2800" dirty="0"/>
              <a:t>Local Workforce Development Board (WDB) - EmployIndy</a:t>
            </a:r>
          </a:p>
        </p:txBody>
      </p:sp>
    </p:spTree>
    <p:extLst>
      <p:ext uri="{BB962C8B-B14F-4D97-AF65-F5344CB8AC3E}">
        <p14:creationId xmlns:p14="http://schemas.microsoft.com/office/powerpoint/2010/main" val="2399926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3A6D6D8-EA8D-EB83-4E15-4D6E88E96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333" dirty="0">
                <a:latin typeface="Calibri"/>
              </a:rPr>
              <a:t>EmployIndy</a:t>
            </a: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04B910E-66BB-9507-8819-0AFE3C1FFA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3863975"/>
          </a:xfrm>
        </p:spPr>
        <p:txBody>
          <a:bodyPr/>
          <a:lstStyle/>
          <a:p>
            <a:pPr marL="567252" indent="-457189"/>
            <a:r>
              <a:rPr lang="en-US" sz="2667" dirty="0">
                <a:solidFill>
                  <a:schemeClr val="tx1"/>
                </a:solidFill>
                <a:latin typeface="Proxima Nova" panose="020B0604020202020204" charset="0"/>
              </a:rPr>
              <a:t>Workforce Development Board in Marion County.</a:t>
            </a:r>
          </a:p>
          <a:p>
            <a:pPr marL="567252" indent="-457189"/>
            <a:r>
              <a:rPr lang="en-US" sz="2667" dirty="0">
                <a:solidFill>
                  <a:schemeClr val="tx1"/>
                </a:solidFill>
                <a:latin typeface="Proxima Nova" panose="020B0604020202020204" charset="0"/>
              </a:rPr>
              <a:t>Oversees and implements multiple federal, state, and local workforce development activities.</a:t>
            </a:r>
          </a:p>
          <a:p>
            <a:pPr marL="567252" indent="-457189"/>
            <a:r>
              <a:rPr lang="en-US" sz="2667" dirty="0">
                <a:solidFill>
                  <a:schemeClr val="tx1"/>
                </a:solidFill>
                <a:latin typeface="Proxima Nova" panose="020B0604020202020204" charset="0"/>
              </a:rPr>
              <a:t>Non-profit with Board of Directors appointed by local government.</a:t>
            </a:r>
          </a:p>
          <a:p>
            <a:pPr marL="567252" indent="-457189"/>
            <a:r>
              <a:rPr lang="en-US" sz="2667" dirty="0">
                <a:solidFill>
                  <a:schemeClr val="tx1"/>
                </a:solidFill>
                <a:latin typeface="Proxima Nova" panose="020B0604020202020204" charset="0"/>
              </a:rPr>
              <a:t>Departments</a:t>
            </a:r>
          </a:p>
          <a:p>
            <a:pPr marL="1024441" lvl="1" indent="-457189"/>
            <a:r>
              <a:rPr lang="en-US" sz="1867" dirty="0">
                <a:solidFill>
                  <a:schemeClr val="tx1"/>
                </a:solidFill>
                <a:latin typeface="Proxima Nova" panose="020B0604020202020204" charset="0"/>
              </a:rPr>
              <a:t>Business Partnerships</a:t>
            </a:r>
          </a:p>
          <a:p>
            <a:pPr marL="1024441" lvl="1" indent="-457189"/>
            <a:r>
              <a:rPr lang="en-US" sz="1867" dirty="0">
                <a:solidFill>
                  <a:schemeClr val="tx1"/>
                </a:solidFill>
                <a:latin typeface="Proxima Nova" panose="020B0604020202020204" charset="0"/>
              </a:rPr>
              <a:t>Talent Solutions</a:t>
            </a:r>
          </a:p>
          <a:p>
            <a:pPr marL="1024441" lvl="1" indent="-457189"/>
            <a:r>
              <a:rPr lang="en-US" sz="1867" dirty="0">
                <a:solidFill>
                  <a:schemeClr val="tx1"/>
                </a:solidFill>
                <a:latin typeface="Proxima Nova" panose="020B0604020202020204" charset="0"/>
              </a:rPr>
              <a:t>Neighborhood</a:t>
            </a:r>
          </a:p>
          <a:p>
            <a:pPr marL="1024441" lvl="1" indent="-457189"/>
            <a:r>
              <a:rPr lang="en-US" sz="1867" dirty="0">
                <a:solidFill>
                  <a:schemeClr val="tx1"/>
                </a:solidFill>
                <a:latin typeface="Proxima Nova" panose="020B0604020202020204" charset="0"/>
              </a:rPr>
              <a:t>Career Services</a:t>
            </a:r>
          </a:p>
          <a:p>
            <a:pPr marL="1024441" lvl="1" indent="-457189"/>
            <a:r>
              <a:rPr lang="en-US" sz="1867" dirty="0">
                <a:solidFill>
                  <a:schemeClr val="tx1"/>
                </a:solidFill>
                <a:latin typeface="Proxima Nova" panose="020B0604020202020204" charset="0"/>
              </a:rPr>
              <a:t>One Stop Operator</a:t>
            </a:r>
          </a:p>
          <a:p>
            <a:pPr marL="110064" indent="0">
              <a:buNone/>
            </a:pPr>
            <a:endParaRPr lang="en-US" sz="2400" dirty="0">
              <a:solidFill>
                <a:srgbClr val="3C3F4D"/>
              </a:solidFill>
              <a:latin typeface="Lato" panose="020F0502020204030203" pitchFamily="34" charset="0"/>
            </a:endParaRPr>
          </a:p>
          <a:p>
            <a:pPr marL="109471" indent="0">
              <a:buNone/>
            </a:pPr>
            <a:endParaRPr lang="en-US" sz="2133" dirty="0">
              <a:latin typeface="Proxima Nova" panose="020B0604020202020204" charset="0"/>
              <a:ea typeface="Times New Roman" panose="02020603050405020304" pitchFamily="18" charset="0"/>
            </a:endParaRPr>
          </a:p>
          <a:p>
            <a:endParaRPr lang="en-US" sz="2133" dirty="0">
              <a:latin typeface="Proxima Nova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343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3A6D6D8-EA8D-EB83-4E15-4D6E88E96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333" dirty="0">
                <a:latin typeface="Calibri"/>
              </a:rPr>
              <a:t>One-Stop Operator</a:t>
            </a: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04B910E-66BB-9507-8819-0AFE3C1FFA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67252" indent="-457189"/>
            <a:r>
              <a:rPr lang="en-US" sz="3200" dirty="0">
                <a:solidFill>
                  <a:schemeClr val="tx1"/>
                </a:solidFill>
                <a:latin typeface="Proxima Nova" panose="020B0604020202020204" charset="0"/>
              </a:rPr>
              <a:t>Thomas P. Miller &amp; Associates (TPMA)</a:t>
            </a:r>
          </a:p>
          <a:p>
            <a:pPr marL="567252" indent="-457189"/>
            <a:r>
              <a:rPr lang="en-US" sz="3200" dirty="0">
                <a:solidFill>
                  <a:schemeClr val="tx1"/>
                </a:solidFill>
                <a:latin typeface="Proxima Nova" panose="020B0604020202020204" charset="0"/>
              </a:rPr>
              <a:t>Workforce Ecosystem Coordinator</a:t>
            </a:r>
          </a:p>
          <a:p>
            <a:pPr marL="567252" indent="-457189"/>
            <a:r>
              <a:rPr lang="en-US" sz="3200" dirty="0">
                <a:solidFill>
                  <a:schemeClr val="tx1"/>
                </a:solidFill>
                <a:latin typeface="Proxima Nova" panose="020B0604020202020204" charset="0"/>
              </a:rPr>
              <a:t>Guiding investments and refinements of Marion County workforce development system.</a:t>
            </a:r>
          </a:p>
          <a:p>
            <a:pPr marL="567252" indent="-457189"/>
            <a:r>
              <a:rPr lang="en-US" sz="3200" dirty="0">
                <a:solidFill>
                  <a:schemeClr val="tx1"/>
                </a:solidFill>
                <a:latin typeface="Proxima Nova" panose="020B0604020202020204" charset="0"/>
              </a:rPr>
              <a:t>Building relationships across stakeholders and sectors to improve efficacy of the ecosystem.</a:t>
            </a:r>
          </a:p>
          <a:p>
            <a:pPr marL="110064" indent="0">
              <a:buNone/>
            </a:pPr>
            <a:endParaRPr lang="en-US" sz="2400" dirty="0">
              <a:solidFill>
                <a:srgbClr val="3C3F4D"/>
              </a:solidFill>
              <a:latin typeface="Lato" panose="020F0502020204030203" pitchFamily="34" charset="0"/>
            </a:endParaRPr>
          </a:p>
          <a:p>
            <a:pPr marL="109471" indent="0">
              <a:buNone/>
            </a:pPr>
            <a:endParaRPr lang="en-US" sz="2133" dirty="0">
              <a:latin typeface="Proxima Nova" panose="020B0604020202020204" charset="0"/>
              <a:ea typeface="Times New Roman" panose="02020603050405020304" pitchFamily="18" charset="0"/>
            </a:endParaRPr>
          </a:p>
          <a:p>
            <a:endParaRPr lang="en-US" sz="2133" dirty="0">
              <a:latin typeface="Proxima Nova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5282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3A6D6D8-EA8D-EB83-4E15-4D6E88E96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333" dirty="0">
                <a:latin typeface="Calibri"/>
              </a:rPr>
              <a:t>TPMA &amp; WorkOne Service Provider</a:t>
            </a: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04B910E-66BB-9507-8819-0AFE3C1FFA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67252" indent="-457189"/>
            <a:r>
              <a:rPr lang="en-US" sz="3200" dirty="0">
                <a:solidFill>
                  <a:schemeClr val="tx1"/>
                </a:solidFill>
                <a:latin typeface="Proxima Nova" panose="020B0604020202020204" charset="0"/>
              </a:rPr>
              <a:t>Expected to actively participate in improving efficacy of the local workforce system.</a:t>
            </a:r>
          </a:p>
          <a:p>
            <a:pPr marL="567252" indent="-457189"/>
            <a:r>
              <a:rPr lang="en-US" sz="3200" dirty="0">
                <a:solidFill>
                  <a:schemeClr val="tx1"/>
                </a:solidFill>
                <a:latin typeface="Proxima Nova" panose="020B0604020202020204" charset="0"/>
              </a:rPr>
              <a:t>“Ecosystem” used to reinforce reality that meeting diverse needs of job seekers and employers requires healthy interaction between a community of partnering entities.</a:t>
            </a:r>
          </a:p>
          <a:p>
            <a:pPr marL="567252" indent="-457189"/>
            <a:r>
              <a:rPr lang="en-US" sz="3200" dirty="0">
                <a:solidFill>
                  <a:schemeClr val="tx1"/>
                </a:solidFill>
                <a:latin typeface="Proxima Nova" panose="020B0604020202020204" charset="0"/>
              </a:rPr>
              <a:t>TPMA hosts Ecosystem Enrichment once a month and all service provider staff participate along with community and WIOA partners.</a:t>
            </a:r>
          </a:p>
          <a:p>
            <a:pPr marL="110064" indent="0">
              <a:buNone/>
            </a:pPr>
            <a:endParaRPr lang="en-US" sz="2400" dirty="0">
              <a:solidFill>
                <a:srgbClr val="3C3F4D"/>
              </a:solidFill>
              <a:latin typeface="Lato" panose="020F0502020204030203" pitchFamily="34" charset="0"/>
            </a:endParaRPr>
          </a:p>
          <a:p>
            <a:pPr marL="109471" indent="0">
              <a:buNone/>
            </a:pPr>
            <a:endParaRPr lang="en-US" sz="2133" dirty="0">
              <a:latin typeface="Proxima Nova" panose="020B0604020202020204" charset="0"/>
              <a:ea typeface="Times New Roman" panose="02020603050405020304" pitchFamily="18" charset="0"/>
            </a:endParaRPr>
          </a:p>
          <a:p>
            <a:endParaRPr lang="en-US" sz="2133" dirty="0">
              <a:latin typeface="Proxima Nova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154984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Custom 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A408B"/>
      </a:accent1>
      <a:accent2>
        <a:srgbClr val="BD202F"/>
      </a:accent2>
      <a:accent3>
        <a:srgbClr val="CBC441"/>
      </a:accent3>
      <a:accent4>
        <a:srgbClr val="4CC4BA"/>
      </a:accent4>
      <a:accent5>
        <a:srgbClr val="0E2E52"/>
      </a:accent5>
      <a:accent6>
        <a:srgbClr val="44749A"/>
      </a:accent6>
      <a:hlink>
        <a:srgbClr val="0096FF"/>
      </a:hlink>
      <a:folHlink>
        <a:srgbClr val="7980FF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</TotalTime>
  <Words>881</Words>
  <Application>Microsoft Office PowerPoint</Application>
  <PresentationFormat>Widescreen</PresentationFormat>
  <Paragraphs>154</Paragraphs>
  <Slides>23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Century Gothic</vt:lpstr>
      <vt:lpstr>Lato</vt:lpstr>
      <vt:lpstr>Montserrat</vt:lpstr>
      <vt:lpstr>Poppins</vt:lpstr>
      <vt:lpstr>Proxima Nova</vt:lpstr>
      <vt:lpstr>Default Design</vt:lpstr>
      <vt:lpstr>PowerPoint Presentation</vt:lpstr>
      <vt:lpstr>PowerPoint Presentation</vt:lpstr>
      <vt:lpstr>Agenda</vt:lpstr>
      <vt:lpstr>EmployIndy</vt:lpstr>
      <vt:lpstr>Address Systematic Barriers</vt:lpstr>
      <vt:lpstr>System Overview</vt:lpstr>
      <vt:lpstr>EmployIndy</vt:lpstr>
      <vt:lpstr>One-Stop Operator</vt:lpstr>
      <vt:lpstr>TPMA &amp; WorkOne Service Provider</vt:lpstr>
      <vt:lpstr>WorkOne Indy</vt:lpstr>
      <vt:lpstr>Purpose of RFP</vt:lpstr>
      <vt:lpstr>Scope of Work</vt:lpstr>
      <vt:lpstr>Data Review</vt:lpstr>
      <vt:lpstr>Responsibilities</vt:lpstr>
      <vt:lpstr>Staffing</vt:lpstr>
      <vt:lpstr>Acceptable Titles</vt:lpstr>
      <vt:lpstr>Contract &amp; Funding</vt:lpstr>
      <vt:lpstr>RFP Timeline</vt:lpstr>
      <vt:lpstr>Proposal Requirements</vt:lpstr>
      <vt:lpstr>Proposal Outline</vt:lpstr>
      <vt:lpstr>Scoring Rubric</vt:lpstr>
      <vt:lpstr>Technical Assistance </vt:lpstr>
      <vt:lpstr>Additional Resources</vt:lpstr>
    </vt:vector>
  </TitlesOfParts>
  <Company>State of Indiana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Sara Phillips</cp:lastModifiedBy>
  <cp:revision>10</cp:revision>
  <dcterms:created xsi:type="dcterms:W3CDTF">2006-08-29T22:20:55Z</dcterms:created>
  <dcterms:modified xsi:type="dcterms:W3CDTF">2023-03-13T20:55:55Z</dcterms:modified>
</cp:coreProperties>
</file>